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sldIdLst>
    <p:sldId id="256" r:id="rId2"/>
    <p:sldId id="261" r:id="rId3"/>
    <p:sldId id="258" r:id="rId4"/>
    <p:sldId id="260" r:id="rId5"/>
    <p:sldId id="272" r:id="rId6"/>
    <p:sldId id="262" r:id="rId7"/>
    <p:sldId id="263" r:id="rId8"/>
    <p:sldId id="273" r:id="rId9"/>
    <p:sldId id="264" r:id="rId10"/>
    <p:sldId id="265" r:id="rId11"/>
    <p:sldId id="274" r:id="rId12"/>
    <p:sldId id="266" r:id="rId13"/>
    <p:sldId id="268" r:id="rId14"/>
    <p:sldId id="270" r:id="rId15"/>
    <p:sldId id="275" r:id="rId16"/>
    <p:sldId id="271" r:id="rId17"/>
    <p:sldId id="27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643"/>
  </p:normalViewPr>
  <p:slideViewPr>
    <p:cSldViewPr snapToGrid="0" snapToObjects="1">
      <p:cViewPr varScale="1">
        <p:scale>
          <a:sx n="76" d="100"/>
          <a:sy n="76" d="100"/>
        </p:scale>
        <p:origin x="216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Who Said "Nobody"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1985</c:v>
                </c:pt>
                <c:pt idx="1">
                  <c:v>1987</c:v>
                </c:pt>
                <c:pt idx="2">
                  <c:v>2004</c:v>
                </c:pt>
              </c:numCache>
            </c:numRef>
          </c:xVal>
          <c:yVal>
            <c:numRef>
              <c:f>Sheet1!$B$2:$B$4</c:f>
              <c:numCache>
                <c:formatCode>0.00%</c:formatCode>
                <c:ptCount val="3"/>
                <c:pt idx="0">
                  <c:v>8.7999999999999995E-2</c:v>
                </c:pt>
                <c:pt idx="1">
                  <c:v>5.3999999999999999E-2</c:v>
                </c:pt>
                <c:pt idx="2" formatCode="0%">
                  <c:v>0.25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2C6-064F-BFCA-23FCFE387B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8436303"/>
        <c:axId val="448437983"/>
      </c:scatterChart>
      <c:valAx>
        <c:axId val="4484363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8437983"/>
        <c:crosses val="autoZero"/>
        <c:crossBetween val="midCat"/>
      </c:valAx>
      <c:valAx>
        <c:axId val="448437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8436303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dirty="0"/>
              <a:t>7/5/18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dirty="0"/>
              <a:t>7/5/18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dirty="0"/>
              <a:t>7/5/18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dirty="0"/>
              <a:t>7/5/18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dirty="0"/>
              <a:t>7/5/18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dirty="0"/>
              <a:t>7/5/18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dirty="0"/>
              <a:t>7/5/18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7/5/18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dirty="0"/>
              <a:t>7/5/18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dirty="0"/>
              <a:t>7/5/18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dirty="0"/>
              <a:t>7/5/18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dirty="0"/>
              <a:t>7/5/18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8200" dirty="0">
                <a:latin typeface="CMU Sans Serif Medium" charset="0"/>
                <a:ea typeface="CMU Sans Serif Medium" charset="0"/>
                <a:cs typeface="CMU Sans Serif Medium" charset="0"/>
              </a:rPr>
              <a:t>C-U One-to-One</a:t>
            </a:r>
            <a:br>
              <a:rPr lang="en-US" sz="8200" dirty="0">
                <a:latin typeface="CMU Sans Serif Medium" charset="0"/>
                <a:ea typeface="CMU Sans Serif Medium" charset="0"/>
                <a:cs typeface="CMU Sans Serif Medium" charset="0"/>
              </a:rPr>
            </a:br>
            <a:r>
              <a:rPr lang="en-US" sz="8200" dirty="0">
                <a:latin typeface="CMU Sans Serif Medium" charset="0"/>
                <a:ea typeface="CMU Sans Serif Medium" charset="0"/>
                <a:cs typeface="CMU Sans Serif Medium" charset="0"/>
              </a:rPr>
              <a:t>Student Mentoring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CMU Sans Serif Medium" charset="0"/>
                <a:ea typeface="CMU Sans Serif Medium" charset="0"/>
                <a:cs typeface="CMU Sans Serif Medium" charset="0"/>
              </a:rPr>
              <a:t>Michael </a:t>
            </a:r>
            <a:r>
              <a:rPr lang="en-US" dirty="0" err="1">
                <a:latin typeface="CMU Sans Serif Medium" charset="0"/>
                <a:ea typeface="CMU Sans Serif Medium" charset="0"/>
                <a:cs typeface="CMU Sans Serif Medium" charset="0"/>
              </a:rPr>
              <a:t>Sorice</a:t>
            </a:r>
            <a:endParaRPr lang="en-US" dirty="0">
              <a:latin typeface="CMU Sans Serif Medium" charset="0"/>
              <a:ea typeface="CMU Sans Serif Medium" charset="0"/>
              <a:cs typeface="CMU Sans Serif Medium" charset="0"/>
            </a:endParaRPr>
          </a:p>
          <a:p>
            <a:r>
              <a:rPr lang="en-US" dirty="0">
                <a:latin typeface="CMU Sans Serif Medium" charset="0"/>
                <a:ea typeface="CMU Sans Serif Medium" charset="0"/>
                <a:cs typeface="CMU Sans Serif Medium" charset="0"/>
              </a:rPr>
              <a:t>Communication 103, Section 251W</a:t>
            </a:r>
          </a:p>
          <a:p>
            <a:r>
              <a:rPr lang="en-US" dirty="0">
                <a:latin typeface="CMU Sans Serif Medium" charset="0"/>
                <a:ea typeface="CMU Sans Serif Medium" charset="0"/>
                <a:cs typeface="CMU Sans Serif Medium" charset="0"/>
              </a:rPr>
              <a:t>5 July, 2018</a:t>
            </a:r>
          </a:p>
        </p:txBody>
      </p:sp>
    </p:spTree>
    <p:extLst>
      <p:ext uri="{BB962C8B-B14F-4D97-AF65-F5344CB8AC3E}">
        <p14:creationId xmlns:p14="http://schemas.microsoft.com/office/powerpoint/2010/main" val="1892928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937B2-E8C9-5A44-BB89-600C1691E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6 of DuBois’ 11 traits of good mentorship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48C1-FF3B-434C-8CA1-69B219E7B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“Screening of prospective mentors.”</a:t>
            </a:r>
          </a:p>
          <a:p>
            <a:r>
              <a:rPr lang="en-US" sz="32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“Matching of mentors and youth on the basis of one or more relevant criteria.”</a:t>
            </a:r>
          </a:p>
          <a:p>
            <a:r>
              <a:rPr lang="en-US" sz="32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“Monitoring of program implementation.”</a:t>
            </a:r>
          </a:p>
          <a:p>
            <a:r>
              <a:rPr lang="en-US" sz="32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”Supervision.”</a:t>
            </a:r>
          </a:p>
          <a:p>
            <a:r>
              <a:rPr lang="en-US" sz="32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“Expectations for both frequency of contact and length of relationships.”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2351BC-8E3C-B048-AD6D-D5CB104F4367}"/>
              </a:ext>
            </a:extLst>
          </p:cNvPr>
          <p:cNvSpPr txBox="1"/>
          <p:nvPr/>
        </p:nvSpPr>
        <p:spPr>
          <a:xfrm>
            <a:off x="3829751" y="6180137"/>
            <a:ext cx="34596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From: DuBois et al. 2002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75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200" dirty="0">
                <a:latin typeface="CMU Sans Serif Medium" charset="0"/>
                <a:ea typeface="CMU Sans Serif Medium" charset="0"/>
                <a:cs typeface="CMU Sans Serif Medium" charset="0"/>
              </a:rPr>
              <a:t>C-U 1-to-1 finds mentors for local students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5600" i="1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Valuable relationships</a:t>
            </a:r>
            <a:r>
              <a:rPr lang="mr-IN" sz="5600" i="1" dirty="0">
                <a:latin typeface="CMU Sans Serif Medium" panose="02000603000000000000" pitchFamily="2" charset="0"/>
                <a:ea typeface="CMU Sans Serif Medium" panose="02000603000000000000" pitchFamily="2" charset="0"/>
              </a:rPr>
              <a:t>…</a:t>
            </a:r>
            <a:endParaRPr lang="en-US" sz="5600" i="1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  <a:p>
            <a:pPr lvl="0"/>
            <a:r>
              <a:rPr lang="mr-IN" sz="5600" i="1" dirty="0">
                <a:latin typeface="CMU Sans Serif Medium" panose="02000603000000000000" pitchFamily="2" charset="0"/>
                <a:ea typeface="CMU Sans Serif Medium" panose="02000603000000000000" pitchFamily="2" charset="0"/>
              </a:rPr>
              <a:t>…</a:t>
            </a:r>
            <a:r>
              <a:rPr lang="en-US" sz="5600" i="1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but difficult to build.</a:t>
            </a:r>
          </a:p>
          <a:p>
            <a:r>
              <a:rPr lang="en-US" sz="5600" b="1" u="sng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C-U 1-to-1 builds them.</a:t>
            </a:r>
          </a:p>
        </p:txBody>
      </p:sp>
    </p:spTree>
    <p:extLst>
      <p:ext uri="{BB962C8B-B14F-4D97-AF65-F5344CB8AC3E}">
        <p14:creationId xmlns:p14="http://schemas.microsoft.com/office/powerpoint/2010/main" val="1216673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04921-CAAC-CE4F-BCF5-DCA377045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C-U One-to-One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8BC502-C7B0-4649-B3CF-8B185FA5E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285" y="1828800"/>
            <a:ext cx="6711813" cy="44745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C8E56D-A06F-C740-A30A-06E76BC58470}"/>
              </a:ext>
            </a:extLst>
          </p:cNvPr>
          <p:cNvSpPr txBox="1"/>
          <p:nvPr/>
        </p:nvSpPr>
        <p:spPr>
          <a:xfrm>
            <a:off x="317182" y="6324417"/>
            <a:ext cx="10846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From: C-U One-to-One, https://</a:t>
            </a:r>
            <a:r>
              <a:rPr lang="en-US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static.wixstatic.com</a:t>
            </a:r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/media/214ec6_4f3dca606a765033bd15cc07a893c177.jpg</a:t>
            </a:r>
          </a:p>
        </p:txBody>
      </p:sp>
    </p:spTree>
    <p:extLst>
      <p:ext uri="{BB962C8B-B14F-4D97-AF65-F5344CB8AC3E}">
        <p14:creationId xmlns:p14="http://schemas.microsoft.com/office/powerpoint/2010/main" val="4178690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9A88D-F336-E643-8F72-FD4CE3416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0"/>
            <a:ext cx="8595360" cy="6180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“40-50 graduates each year have been with their mentor for 6-10 years.”</a:t>
            </a:r>
          </a:p>
          <a:p>
            <a:pPr marL="0" indent="0">
              <a:buNone/>
            </a:pPr>
            <a:r>
              <a:rPr lang="en-US" sz="4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	- Lauren Smith, Community Outreach Coordinator, Champaign Public Schools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BA8647-47A8-6D4E-981F-31BF3E228EAA}"/>
              </a:ext>
            </a:extLst>
          </p:cNvPr>
          <p:cNvSpPr txBox="1"/>
          <p:nvPr/>
        </p:nvSpPr>
        <p:spPr>
          <a:xfrm>
            <a:off x="3790478" y="6180137"/>
            <a:ext cx="3538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From: </a:t>
            </a:r>
            <a:r>
              <a:rPr lang="en-US" i="1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News-Gazette</a:t>
            </a:r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Feb. 4, 2018</a:t>
            </a:r>
          </a:p>
        </p:txBody>
      </p:sp>
    </p:spTree>
    <p:extLst>
      <p:ext uri="{BB962C8B-B14F-4D97-AF65-F5344CB8AC3E}">
        <p14:creationId xmlns:p14="http://schemas.microsoft.com/office/powerpoint/2010/main" val="1606327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ECD4B-48F3-6042-A8BB-8FFFBB9B7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C-U One-to-One Serves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E1F89-AF7F-DB43-A675-3D6E26697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Grades 3-7 can join</a:t>
            </a:r>
          </a:p>
          <a:p>
            <a:r>
              <a:rPr lang="en-US" sz="32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Through high school</a:t>
            </a:r>
          </a:p>
          <a:p>
            <a:r>
              <a:rPr lang="en-US" sz="32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650 last year</a:t>
            </a:r>
          </a:p>
          <a:p>
            <a:r>
              <a:rPr lang="en-US" sz="32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Annual banquets</a:t>
            </a:r>
          </a:p>
          <a:p>
            <a:r>
              <a:rPr lang="en-US" sz="32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$4,000 scholarship</a:t>
            </a:r>
          </a:p>
        </p:txBody>
      </p:sp>
    </p:spTree>
    <p:extLst>
      <p:ext uri="{BB962C8B-B14F-4D97-AF65-F5344CB8AC3E}">
        <p14:creationId xmlns:p14="http://schemas.microsoft.com/office/powerpoint/2010/main" val="199509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200" dirty="0">
                <a:latin typeface="CMU Sans Serif Medium" charset="0"/>
                <a:ea typeface="CMU Sans Serif Medium" charset="0"/>
                <a:cs typeface="CMU Sans Serif Medium" charset="0"/>
              </a:rPr>
              <a:t>C-U 1-to-1 finds mentors for local students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5600" i="1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Valuable relationships</a:t>
            </a:r>
            <a:r>
              <a:rPr lang="mr-IN" sz="5600" i="1" dirty="0">
                <a:latin typeface="CMU Sans Serif Medium" panose="02000603000000000000" pitchFamily="2" charset="0"/>
                <a:ea typeface="CMU Sans Serif Medium" panose="02000603000000000000" pitchFamily="2" charset="0"/>
              </a:rPr>
              <a:t>…</a:t>
            </a:r>
            <a:endParaRPr lang="en-US" sz="5600" i="1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  <a:p>
            <a:pPr lvl="0"/>
            <a:r>
              <a:rPr lang="mr-IN" sz="5600" i="1" dirty="0">
                <a:latin typeface="CMU Sans Serif Medium" panose="02000603000000000000" pitchFamily="2" charset="0"/>
                <a:ea typeface="CMU Sans Serif Medium" panose="02000603000000000000" pitchFamily="2" charset="0"/>
              </a:rPr>
              <a:t>…</a:t>
            </a:r>
            <a:r>
              <a:rPr lang="en-US" sz="5600" i="1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but difficult to build.</a:t>
            </a:r>
          </a:p>
          <a:p>
            <a:r>
              <a:rPr lang="en-US" sz="5600" i="1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C-U 1-to-1 builds them.</a:t>
            </a:r>
          </a:p>
        </p:txBody>
      </p:sp>
    </p:spTree>
    <p:extLst>
      <p:ext uri="{BB962C8B-B14F-4D97-AF65-F5344CB8AC3E}">
        <p14:creationId xmlns:p14="http://schemas.microsoft.com/office/powerpoint/2010/main" val="354491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65C20-4FB3-564A-92A5-E7E584F72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Closing thought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4D24F-E5FF-FD4B-B1F0-2EBA8E9A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9692640" cy="435133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7000" dirty="0"/>
              <a:t>99%</a:t>
            </a:r>
          </a:p>
          <a:p>
            <a:pPr marL="0" indent="0" algn="ctr">
              <a:buNone/>
            </a:pPr>
            <a:r>
              <a:rPr lang="en-US" sz="7000" dirty="0"/>
              <a:t>trust their mentor.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95D1F1-4959-DA48-801F-B520BD96309D}"/>
              </a:ext>
            </a:extLst>
          </p:cNvPr>
          <p:cNvSpPr txBox="1"/>
          <p:nvPr/>
        </p:nvSpPr>
        <p:spPr>
          <a:xfrm>
            <a:off x="4384002" y="6180137"/>
            <a:ext cx="3448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From: </a:t>
            </a:r>
            <a:r>
              <a:rPr lang="en-US" i="1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News-Gazette</a:t>
            </a:r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Feb. 4,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79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51127-C741-9646-8313-AEA4A299F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Works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B09F6-B351-BD4D-BD25-F50F0F31A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i="1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cu1to1</a:t>
            </a:r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. C-U One-to-One, cu1to1.org. Accessed 29 Jun. 2018.</a:t>
            </a:r>
          </a:p>
          <a:p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DuBois, David L., et al. “Effectiveness of Mentoring Programs for Youth: A Meta-Analytic Review.” </a:t>
            </a:r>
            <a:r>
              <a:rPr lang="en-US" i="1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American Journal of Community Psychology</a:t>
            </a:r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, vol. 30, no. 2, 2002, pp. 157–197, </a:t>
            </a:r>
            <a:r>
              <a:rPr lang="en-US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dukespace.lib.duke.edu</a:t>
            </a:r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/</a:t>
            </a:r>
            <a:r>
              <a:rPr lang="en-US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dspace</a:t>
            </a:r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/bitstream/handle/10161/14943/ajcp368415.pdf. Accessed 29 Jun. 2018.</a:t>
            </a:r>
          </a:p>
          <a:p>
            <a:r>
              <a:rPr lang="en-US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Eby</a:t>
            </a:r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, Lillian T., et al. “Does Mentoring Matter? A Multidisciplinary Meta-Analysis Comparing Mentored and Non-Mentored Individuals.” </a:t>
            </a:r>
            <a:r>
              <a:rPr lang="en-US" i="1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Journal of Vocational Behavior</a:t>
            </a:r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, vol. 72, no. 2, 2008, pp. 254–267, </a:t>
            </a:r>
            <a:r>
              <a:rPr lang="en-US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www.ncbi.nlm.nih.gov</a:t>
            </a:r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/</a:t>
            </a:r>
            <a:r>
              <a:rPr lang="en-US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pmc</a:t>
            </a:r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/articles/PMC2352144/pdf/nihms45732.pdf. Accessed 29 Jun. 2018.</a:t>
            </a:r>
          </a:p>
          <a:p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Jones, Lyndsay. “Mentoring: ‘It's like having another friend.’” </a:t>
            </a:r>
            <a:r>
              <a:rPr lang="en-US" i="1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News-Gazette</a:t>
            </a:r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[Champaign, IL], 4 Feb. 2018, </a:t>
            </a:r>
            <a:r>
              <a:rPr lang="en-US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www.news-gazette.com</a:t>
            </a:r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/news/local/2018-02-04/mentoring-its-having-another-</a:t>
            </a:r>
            <a:r>
              <a:rPr lang="en-US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friend.html</a:t>
            </a:r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. Accessed 29 Jun. 2018.</a:t>
            </a:r>
          </a:p>
          <a:p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“Number of persons mentioned.” </a:t>
            </a:r>
            <a:r>
              <a:rPr lang="en-US" i="1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GSS Data Explorer</a:t>
            </a:r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. U Chicago, 2018, </a:t>
            </a:r>
            <a:r>
              <a:rPr lang="en-US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gssdataexplorer.norc.org</a:t>
            </a:r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/variables/848/</a:t>
            </a:r>
            <a:r>
              <a:rPr lang="en-US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vshow</a:t>
            </a:r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. Accessed 3 Jul. 2018.</a:t>
            </a:r>
          </a:p>
        </p:txBody>
      </p:sp>
    </p:spTree>
    <p:extLst>
      <p:ext uri="{BB962C8B-B14F-4D97-AF65-F5344CB8AC3E}">
        <p14:creationId xmlns:p14="http://schemas.microsoft.com/office/powerpoint/2010/main" val="3382712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C10E7-F4A0-C04A-A8DF-8064DCAF2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684107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25%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E47190F-6B87-C243-BE42-FB39210A7C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3237721"/>
              </p:ext>
            </p:extLst>
          </p:nvPr>
        </p:nvGraphicFramePr>
        <p:xfrm>
          <a:off x="1262063" y="1828800"/>
          <a:ext cx="8594725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01D1487-8B66-6E40-87B9-C4D321045626}"/>
              </a:ext>
            </a:extLst>
          </p:cNvPr>
          <p:cNvSpPr txBox="1"/>
          <p:nvPr/>
        </p:nvSpPr>
        <p:spPr>
          <a:xfrm>
            <a:off x="4905239" y="6180138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From: GSS.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704708-AB19-2D4F-A86E-EFB5384767C5}"/>
              </a:ext>
            </a:extLst>
          </p:cNvPr>
          <p:cNvSpPr txBox="1"/>
          <p:nvPr/>
        </p:nvSpPr>
        <p:spPr>
          <a:xfrm>
            <a:off x="1124295" y="1049867"/>
            <a:ext cx="99677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confide in ”nobody” outside of family.</a:t>
            </a:r>
          </a:p>
        </p:txBody>
      </p:sp>
    </p:spTree>
    <p:extLst>
      <p:ext uri="{BB962C8B-B14F-4D97-AF65-F5344CB8AC3E}">
        <p14:creationId xmlns:p14="http://schemas.microsoft.com/office/powerpoint/2010/main" val="346758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2513415"/>
          </a:xfrm>
        </p:spPr>
        <p:txBody>
          <a:bodyPr anchor="t">
            <a:noAutofit/>
          </a:bodyPr>
          <a:lstStyle/>
          <a:p>
            <a:pPr algn="ctr"/>
            <a:r>
              <a:rPr lang="en-US" sz="4800" dirty="0">
                <a:latin typeface="CMU Sans Serif Medium" charset="0"/>
                <a:ea typeface="CMU Sans Serif Medium" charset="0"/>
                <a:cs typeface="CMU Sans Serif Medium" charset="0"/>
              </a:rPr>
              <a:t>C-U One-to-One fosters one-on-one mentoring relationships for students in the Champaign and Urbana Public Schools.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52FCB-BD42-8049-A813-49E20719A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365" y="3272367"/>
            <a:ext cx="7018552" cy="30564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420C55-C920-CF45-A1CD-707A747ABDAD}"/>
              </a:ext>
            </a:extLst>
          </p:cNvPr>
          <p:cNvSpPr txBox="1"/>
          <p:nvPr/>
        </p:nvSpPr>
        <p:spPr>
          <a:xfrm>
            <a:off x="2457365" y="6328833"/>
            <a:ext cx="7018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From: Champaign Schools, </a:t>
            </a:r>
            <a:r>
              <a:rPr lang="en-US" sz="14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www.champaignschools.org</a:t>
            </a:r>
            <a:r>
              <a:rPr lang="en-US" sz="14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/sites/default/files/styles/slider-image/public/images/pages/one-to-</a:t>
            </a:r>
            <a:r>
              <a:rPr lang="en-US" sz="14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one.jpg</a:t>
            </a:r>
            <a:endParaRPr lang="en-US" sz="1400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55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200" dirty="0">
                <a:latin typeface="CMU Sans Serif Medium" charset="0"/>
                <a:ea typeface="CMU Sans Serif Medium" charset="0"/>
                <a:cs typeface="CMU Sans Serif Medium" charset="0"/>
              </a:rPr>
              <a:t>C-U 1-to-1 finds mentors for local students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56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Valuable relationships</a:t>
            </a:r>
            <a:r>
              <a:rPr lang="mr-IN" sz="5600" dirty="0">
                <a:latin typeface="CMU Sans Serif Medium" panose="02000603000000000000" pitchFamily="2" charset="0"/>
                <a:ea typeface="CMU Sans Serif Medium" panose="02000603000000000000" pitchFamily="2" charset="0"/>
              </a:rPr>
              <a:t>…</a:t>
            </a:r>
            <a:endParaRPr lang="en-US" sz="5600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  <a:p>
            <a:pPr lvl="0"/>
            <a:r>
              <a:rPr lang="mr-IN" sz="5600" dirty="0">
                <a:latin typeface="CMU Sans Serif Medium" panose="02000603000000000000" pitchFamily="2" charset="0"/>
                <a:ea typeface="CMU Sans Serif Medium" panose="02000603000000000000" pitchFamily="2" charset="0"/>
              </a:rPr>
              <a:t>…</a:t>
            </a:r>
            <a:r>
              <a:rPr lang="en-US" sz="56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but difficult to build.</a:t>
            </a:r>
          </a:p>
          <a:p>
            <a:r>
              <a:rPr lang="en-US" sz="56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C-U 1-to-1 builds them.</a:t>
            </a:r>
          </a:p>
        </p:txBody>
      </p:sp>
    </p:spTree>
    <p:extLst>
      <p:ext uri="{BB962C8B-B14F-4D97-AF65-F5344CB8AC3E}">
        <p14:creationId xmlns:p14="http://schemas.microsoft.com/office/powerpoint/2010/main" val="50550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200" dirty="0">
                <a:latin typeface="CMU Sans Serif Medium" charset="0"/>
                <a:ea typeface="CMU Sans Serif Medium" charset="0"/>
                <a:cs typeface="CMU Sans Serif Medium" charset="0"/>
              </a:rPr>
              <a:t>C-U 1-to-1 finds mentors for local students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5600" b="1" u="sng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Valuable relationships</a:t>
            </a:r>
            <a:r>
              <a:rPr lang="mr-IN" sz="5600" b="1" u="sng" dirty="0">
                <a:latin typeface="CMU Sans Serif Medium" panose="02000603000000000000" pitchFamily="2" charset="0"/>
                <a:ea typeface="CMU Sans Serif Medium" panose="02000603000000000000" pitchFamily="2" charset="0"/>
              </a:rPr>
              <a:t>…</a:t>
            </a:r>
            <a:endParaRPr lang="en-US" sz="5600" b="1" u="sng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  <a:p>
            <a:pPr lvl="0"/>
            <a:r>
              <a:rPr lang="mr-IN" sz="5600" dirty="0">
                <a:latin typeface="CMU Sans Serif Medium" panose="02000603000000000000" pitchFamily="2" charset="0"/>
                <a:ea typeface="CMU Sans Serif Medium" panose="02000603000000000000" pitchFamily="2" charset="0"/>
              </a:rPr>
              <a:t>…</a:t>
            </a:r>
            <a:r>
              <a:rPr lang="en-US" sz="56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but difficult to build.</a:t>
            </a:r>
          </a:p>
          <a:p>
            <a:r>
              <a:rPr lang="en-US" sz="56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C-U 1-to-1 builds them.</a:t>
            </a:r>
          </a:p>
        </p:txBody>
      </p:sp>
    </p:spTree>
    <p:extLst>
      <p:ext uri="{BB962C8B-B14F-4D97-AF65-F5344CB8AC3E}">
        <p14:creationId xmlns:p14="http://schemas.microsoft.com/office/powerpoint/2010/main" val="1992089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1C386-83DD-264C-9AFE-E05CA1A2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6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What can mentoring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3CBBF-3DC0-2D4B-B23B-8BE1AB038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Eby</a:t>
            </a:r>
            <a:r>
              <a:rPr lang="en-US" sz="4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n-US" sz="4800" i="1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et al.</a:t>
            </a:r>
            <a:r>
              <a:rPr lang="en-US" sz="4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found:</a:t>
            </a:r>
          </a:p>
          <a:p>
            <a:pPr lvl="1"/>
            <a:r>
              <a:rPr lang="en-US" sz="4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Higher academic performance.</a:t>
            </a:r>
          </a:p>
          <a:p>
            <a:pPr lvl="1"/>
            <a:r>
              <a:rPr lang="en-US" sz="4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Better attitude toward school.</a:t>
            </a:r>
          </a:p>
          <a:p>
            <a:pPr lvl="1"/>
            <a:r>
              <a:rPr lang="en-US" sz="4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More likely to help.</a:t>
            </a:r>
          </a:p>
          <a:p>
            <a:pPr lvl="1"/>
            <a:r>
              <a:rPr lang="en-US" sz="4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Better adjustment.</a:t>
            </a:r>
          </a:p>
          <a:p>
            <a:pPr lvl="1"/>
            <a:endParaRPr lang="en-US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98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9A88D-F336-E643-8F72-FD4CE3416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0"/>
            <a:ext cx="8595360" cy="6180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“I don't feel like I have a lot of adult figures in my life. [My mentor] keeps me sane and in order.”</a:t>
            </a:r>
          </a:p>
          <a:p>
            <a:pPr marL="0" indent="0">
              <a:buNone/>
            </a:pPr>
            <a:r>
              <a:rPr lang="en-US" sz="4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	- </a:t>
            </a:r>
            <a:r>
              <a:rPr lang="en-US" sz="4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Ricriana</a:t>
            </a:r>
            <a:r>
              <a:rPr lang="en-US" sz="4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Taylor, mentee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BA8647-47A8-6D4E-981F-31BF3E228EAA}"/>
              </a:ext>
            </a:extLst>
          </p:cNvPr>
          <p:cNvSpPr txBox="1"/>
          <p:nvPr/>
        </p:nvSpPr>
        <p:spPr>
          <a:xfrm>
            <a:off x="3790478" y="6180137"/>
            <a:ext cx="3538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From: </a:t>
            </a:r>
            <a:r>
              <a:rPr lang="en-US" i="1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News-Gazette</a:t>
            </a:r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Feb. 4, 2018</a:t>
            </a:r>
          </a:p>
        </p:txBody>
      </p:sp>
    </p:spTree>
    <p:extLst>
      <p:ext uri="{BB962C8B-B14F-4D97-AF65-F5344CB8AC3E}">
        <p14:creationId xmlns:p14="http://schemas.microsoft.com/office/powerpoint/2010/main" val="988818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200" dirty="0">
                <a:latin typeface="CMU Sans Serif Medium" charset="0"/>
                <a:ea typeface="CMU Sans Serif Medium" charset="0"/>
                <a:cs typeface="CMU Sans Serif Medium" charset="0"/>
              </a:rPr>
              <a:t>C-U 1-to-1 finds mentors for local students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5600" i="1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Valuable relationships</a:t>
            </a:r>
            <a:r>
              <a:rPr lang="mr-IN" sz="5600" i="1" dirty="0">
                <a:latin typeface="CMU Sans Serif Medium" panose="02000603000000000000" pitchFamily="2" charset="0"/>
                <a:ea typeface="CMU Sans Serif Medium" panose="02000603000000000000" pitchFamily="2" charset="0"/>
              </a:rPr>
              <a:t>…</a:t>
            </a:r>
            <a:endParaRPr lang="en-US" sz="5600" i="1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  <a:p>
            <a:pPr lvl="0"/>
            <a:r>
              <a:rPr lang="mr-IN" sz="5600" b="1" u="sng" dirty="0">
                <a:latin typeface="CMU Sans Serif Medium" panose="02000603000000000000" pitchFamily="2" charset="0"/>
                <a:ea typeface="CMU Sans Serif Medium" panose="02000603000000000000" pitchFamily="2" charset="0"/>
              </a:rPr>
              <a:t>…</a:t>
            </a:r>
            <a:r>
              <a:rPr lang="en-US" sz="5600" b="1" u="sng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but difficult to build.</a:t>
            </a:r>
          </a:p>
          <a:p>
            <a:r>
              <a:rPr lang="en-US" sz="56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C-U 1-to-1 builds them.</a:t>
            </a:r>
          </a:p>
        </p:txBody>
      </p:sp>
    </p:spTree>
    <p:extLst>
      <p:ext uri="{BB962C8B-B14F-4D97-AF65-F5344CB8AC3E}">
        <p14:creationId xmlns:p14="http://schemas.microsoft.com/office/powerpoint/2010/main" val="4102104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1CF2B-2C60-6844-8E6C-F6BD5F354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Good mentorships are tough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1CFF7-8B6A-174E-AC96-F1DEF0A85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“…poorly implemented programs [can] actually </a:t>
            </a:r>
            <a:r>
              <a:rPr lang="en-US" sz="4800" u="sng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have an adverse effect</a:t>
            </a:r>
            <a:r>
              <a:rPr lang="en-US" sz="4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on [personally at-risk] youth.”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F542E9-5228-FF49-A790-6EEAC4AD081C}"/>
              </a:ext>
            </a:extLst>
          </p:cNvPr>
          <p:cNvSpPr txBox="1"/>
          <p:nvPr/>
        </p:nvSpPr>
        <p:spPr>
          <a:xfrm>
            <a:off x="3412169" y="6180137"/>
            <a:ext cx="4294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From: DuBois </a:t>
            </a:r>
            <a:r>
              <a:rPr lang="en-US" i="1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et al.</a:t>
            </a:r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2002 (emphasis mine)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52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137</TotalTime>
  <Words>649</Words>
  <Application>Microsoft Macintosh PowerPoint</Application>
  <PresentationFormat>Widescreen</PresentationFormat>
  <Paragraphs>70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Century Schoolbook</vt:lpstr>
      <vt:lpstr>CMU Sans Serif Medium</vt:lpstr>
      <vt:lpstr>Mangal</vt:lpstr>
      <vt:lpstr>Wingdings 2</vt:lpstr>
      <vt:lpstr>View</vt:lpstr>
      <vt:lpstr>C-U One-to-One Student Mentoring</vt:lpstr>
      <vt:lpstr>25%</vt:lpstr>
      <vt:lpstr>C-U One-to-One fosters one-on-one mentoring relationships for students in the Champaign and Urbana Public Schools. </vt:lpstr>
      <vt:lpstr>C-U 1-to-1 finds mentors for local students</vt:lpstr>
      <vt:lpstr>C-U 1-to-1 finds mentors for local students</vt:lpstr>
      <vt:lpstr>What can mentoring do?</vt:lpstr>
      <vt:lpstr>PowerPoint Presentation</vt:lpstr>
      <vt:lpstr>C-U 1-to-1 finds mentors for local students</vt:lpstr>
      <vt:lpstr>Good mentorships are tough</vt:lpstr>
      <vt:lpstr>6 of DuBois’ 11 traits of good mentorship</vt:lpstr>
      <vt:lpstr>C-U 1-to-1 finds mentors for local students</vt:lpstr>
      <vt:lpstr>C-U One-to-One</vt:lpstr>
      <vt:lpstr>PowerPoint Presentation</vt:lpstr>
      <vt:lpstr>C-U One-to-One Serves</vt:lpstr>
      <vt:lpstr>C-U 1-to-1 finds mentors for local students</vt:lpstr>
      <vt:lpstr>Closing thought</vt:lpstr>
      <vt:lpstr>Works Cited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 1-to-1</dc:title>
  <dc:creator>Michael Sorice</dc:creator>
  <cp:lastModifiedBy>Michael Sorice</cp:lastModifiedBy>
  <cp:revision>17</cp:revision>
  <dcterms:created xsi:type="dcterms:W3CDTF">2018-06-29T22:18:05Z</dcterms:created>
  <dcterms:modified xsi:type="dcterms:W3CDTF">2018-07-05T20:31:25Z</dcterms:modified>
</cp:coreProperties>
</file>